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B386-F62C-4945-B4CA-2C3729F9D961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ABCD-0827-48B1-96DD-BC9D55867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94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B386-F62C-4945-B4CA-2C3729F9D961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ABCD-0827-48B1-96DD-BC9D55867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51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B386-F62C-4945-B4CA-2C3729F9D961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ABCD-0827-48B1-96DD-BC9D55867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57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B386-F62C-4945-B4CA-2C3729F9D961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ABCD-0827-48B1-96DD-BC9D55867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6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B386-F62C-4945-B4CA-2C3729F9D961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ABCD-0827-48B1-96DD-BC9D55867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060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B386-F62C-4945-B4CA-2C3729F9D961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ABCD-0827-48B1-96DD-BC9D55867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645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B386-F62C-4945-B4CA-2C3729F9D961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ABCD-0827-48B1-96DD-BC9D55867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487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B386-F62C-4945-B4CA-2C3729F9D961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ABCD-0827-48B1-96DD-BC9D55867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606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B386-F62C-4945-B4CA-2C3729F9D961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ABCD-0827-48B1-96DD-BC9D55867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264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B386-F62C-4945-B4CA-2C3729F9D961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ABCD-0827-48B1-96DD-BC9D55867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67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B386-F62C-4945-B4CA-2C3729F9D961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0ABCD-0827-48B1-96DD-BC9D55867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63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5B386-F62C-4945-B4CA-2C3729F9D961}" type="datetimeFigureOut">
              <a:rPr lang="ru-RU" smtClean="0"/>
              <a:t>22.10.2013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0ABCD-0827-48B1-96DD-BC9D55867F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27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421" y="404664"/>
            <a:ext cx="8208912" cy="2016224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Электрические печи сопротивления</a:t>
            </a:r>
            <a:endParaRPr lang="ru-RU" sz="4800" dirty="0"/>
          </a:p>
        </p:txBody>
      </p:sp>
      <p:pic>
        <p:nvPicPr>
          <p:cNvPr id="1026" name="Picture 2" descr="http://www.ua.all.biz/img/ua/catalog/82270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68960"/>
            <a:ext cx="4133106" cy="29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bosio.si/ru/files/bosio/userfiles/izdelki/peci/jeklo/elektro_uporovne_peci1_m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799537"/>
            <a:ext cx="3439269" cy="343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68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19256" cy="367240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Calibri (Заголовки)"/>
              </a:rPr>
              <a:t>Печи сопротивления</a:t>
            </a:r>
            <a:br>
              <a:rPr lang="ru-RU" sz="2400" dirty="0" smtClean="0">
                <a:latin typeface="Calibri (Заголовки)"/>
              </a:rPr>
            </a:br>
            <a:r>
              <a:rPr lang="ru-RU" sz="2400" dirty="0" smtClean="0">
                <a:latin typeface="Calibri (Заголовки)"/>
              </a:rPr>
              <a:t>	 </a:t>
            </a:r>
            <a:br>
              <a:rPr lang="ru-RU" sz="2400" dirty="0" smtClean="0">
                <a:latin typeface="Calibri (Заголовки)"/>
              </a:rPr>
            </a:br>
            <a:r>
              <a:rPr lang="ru-RU" sz="2400" dirty="0" smtClean="0">
                <a:latin typeface="Calibri (Заголовки)"/>
              </a:rPr>
              <a:t>Печь сопротивления обязана своим названием принципу действия: электрический ток, проходит по активному сопротивлению нагревательного элемента, где электрическая энергия преобразуется в тепловую. Печи сопротивления находят широкое применение  при термической обработке материалов, для нагрева перед обработкой давлением, а также для сушки и плавки.</a:t>
            </a:r>
            <a:br>
              <a:rPr lang="ru-RU" sz="2400" dirty="0" smtClean="0">
                <a:latin typeface="Calibri (Заголовки)"/>
              </a:rPr>
            </a:br>
            <a:r>
              <a:rPr lang="ru-RU" sz="1800" dirty="0" smtClean="0">
                <a:latin typeface="Calibri (Заголовки)"/>
              </a:rPr>
              <a:t/>
            </a:r>
            <a:br>
              <a:rPr lang="ru-RU" sz="1800" dirty="0" smtClean="0">
                <a:latin typeface="Calibri (Заголовки)"/>
              </a:rPr>
            </a:br>
            <a:r>
              <a:rPr lang="ru-RU" sz="1400" dirty="0" smtClean="0">
                <a:latin typeface="Calibri (Заголовки)"/>
              </a:rPr>
              <a:t/>
            </a:r>
            <a:br>
              <a:rPr lang="ru-RU" sz="1400" dirty="0" smtClean="0">
                <a:latin typeface="Calibri (Заголовки)"/>
              </a:rPr>
            </a:br>
            <a:endParaRPr lang="ru-RU" sz="1400" dirty="0">
              <a:latin typeface="Calibri (Заголовки)"/>
            </a:endParaRPr>
          </a:p>
        </p:txBody>
      </p:sp>
      <p:pic>
        <p:nvPicPr>
          <p:cNvPr id="2050" name="Picture 2" descr="http://opiobjektid.tptlive.ee/Paigaldised%28vene%29/images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64537"/>
            <a:ext cx="3652566" cy="281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opiobjektid.tptlive.ee/Paigaldised%28vene%29/images/img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054" y="3422062"/>
            <a:ext cx="3222407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5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 smtClean="0">
                <a:effectLst/>
                <a:latin typeface="Calibri (Заголовки)"/>
              </a:rPr>
              <a:t>   Печи сопротивления имеют множество преимуществ:</a:t>
            </a:r>
            <a:endParaRPr lang="ru-RU" sz="2200" dirty="0" smtClean="0">
              <a:latin typeface="Calibri (Заголовки)"/>
            </a:endParaRPr>
          </a:p>
          <a:p>
            <a:r>
              <a:rPr lang="ru-RU" sz="2200" dirty="0" smtClean="0">
                <a:effectLst/>
                <a:latin typeface="Calibri (Заголовки)"/>
              </a:rPr>
              <a:t>в камере печи температура может достигать значений до 3000°C;</a:t>
            </a:r>
          </a:p>
          <a:p>
            <a:r>
              <a:rPr lang="ru-RU" sz="2200" dirty="0" smtClean="0">
                <a:effectLst/>
                <a:latin typeface="Calibri (Заголовки)"/>
              </a:rPr>
              <a:t>равномерный нагрев материалов, достигаемый </a:t>
            </a:r>
          </a:p>
          <a:p>
            <a:r>
              <a:rPr lang="ru-RU" sz="2200" dirty="0" smtClean="0">
                <a:effectLst/>
                <a:latin typeface="Calibri (Заголовки)"/>
              </a:rPr>
              <a:t>расположением нагревательных элементов или принудительной циркуляцией в камере;</a:t>
            </a:r>
          </a:p>
          <a:p>
            <a:r>
              <a:rPr lang="ru-RU" sz="2200" dirty="0" smtClean="0">
                <a:effectLst/>
                <a:latin typeface="Calibri (Заголовки)"/>
              </a:rPr>
              <a:t>лёгкость автоматического регулирования мощности, </a:t>
            </a:r>
          </a:p>
          <a:p>
            <a:r>
              <a:rPr lang="ru-RU" sz="2200" dirty="0" smtClean="0">
                <a:effectLst/>
                <a:latin typeface="Calibri (Заголовки)"/>
              </a:rPr>
              <a:t>обеспечивающее регулирование температурного режима;</a:t>
            </a:r>
            <a:r>
              <a:rPr lang="ru-RU" sz="2200" dirty="0" smtClean="0">
                <a:latin typeface="Calibri (Заголовки)"/>
              </a:rPr>
              <a:t/>
            </a:r>
            <a:br>
              <a:rPr lang="ru-RU" sz="2200" dirty="0" smtClean="0">
                <a:latin typeface="Calibri (Заголовки)"/>
              </a:rPr>
            </a:br>
            <a:r>
              <a:rPr lang="ru-RU" sz="2200" dirty="0" smtClean="0">
                <a:effectLst/>
                <a:latin typeface="Calibri (Заголовки)"/>
              </a:rPr>
              <a:t>простота механизации и автоматизации, что упрощает работу персонала и включение печей сопротивления в производственные линии;</a:t>
            </a:r>
          </a:p>
          <a:p>
            <a:r>
              <a:rPr lang="ru-RU" sz="2200" dirty="0" smtClean="0">
                <a:effectLst/>
                <a:latin typeface="Calibri (Заголовки)"/>
              </a:rPr>
              <a:t>хорошая герметичность, позволяющая нагревать материалы в вакууме;</a:t>
            </a:r>
          </a:p>
          <a:p>
            <a:r>
              <a:rPr lang="ru-RU" sz="2200" dirty="0" smtClean="0">
                <a:effectLst/>
                <a:latin typeface="Calibri (Заголовки)"/>
              </a:rPr>
              <a:t>среда газа, защищающая от окисления или определённый состав атмосферы для термохимической обработки;</a:t>
            </a:r>
            <a:r>
              <a:rPr lang="ru-RU" sz="2200" dirty="0" smtClean="0">
                <a:latin typeface="Calibri (Заголовки)"/>
              </a:rPr>
              <a:t/>
            </a:r>
            <a:br>
              <a:rPr lang="ru-RU" sz="2200" dirty="0" smtClean="0">
                <a:latin typeface="Calibri (Заголовки)"/>
              </a:rPr>
            </a:br>
            <a:r>
              <a:rPr lang="ru-RU" sz="2200" dirty="0" smtClean="0">
                <a:effectLst/>
                <a:latin typeface="Calibri (Заголовки)"/>
              </a:rPr>
              <a:t>компактность и т.д.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80683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7"/>
            <a:ext cx="8229600" cy="36004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effectLst/>
              </a:rPr>
              <a:t>Печи сопротивления разделяются на две группы:</a:t>
            </a:r>
            <a:endParaRPr lang="ru-RU" sz="2000" dirty="0" smtClean="0"/>
          </a:p>
          <a:p>
            <a:r>
              <a:rPr lang="ru-RU" sz="2000" dirty="0" smtClean="0">
                <a:effectLst/>
              </a:rPr>
              <a:t> </a:t>
            </a:r>
            <a:r>
              <a:rPr lang="ru-RU" sz="2000" dirty="0" smtClean="0"/>
              <a:t>1</a:t>
            </a:r>
            <a:r>
              <a:rPr lang="ru-RU" sz="2000" dirty="0"/>
              <a:t>. Косвенного нагрева, в которой электрическая энергия преобразуется в тепловую, которая передаётся нагреваемому изделию посредством излучения, конвекции </a:t>
            </a:r>
            <a:r>
              <a:rPr lang="ru-RU" sz="2000" dirty="0" smtClean="0"/>
              <a:t>или </a:t>
            </a:r>
            <a:r>
              <a:rPr lang="ru-RU" sz="2000" dirty="0"/>
              <a:t>теплопроводности. Печь состоит из камеры с футеровкой (огнеупорный кирпич), нагревательных элементов и слоя </a:t>
            </a:r>
            <a:r>
              <a:rPr lang="ru-RU" sz="2000" dirty="0" smtClean="0"/>
              <a:t>теплоизоляции. </a:t>
            </a:r>
            <a:r>
              <a:rPr lang="ru-RU" sz="2000" dirty="0"/>
              <a:t>Детали камеры изготовлены из жаростойких материалов, например, жаростойкие сплавы стали</a:t>
            </a:r>
            <a:r>
              <a:rPr lang="ru-RU" sz="2000" dirty="0" smtClean="0"/>
              <a:t>.</a:t>
            </a:r>
            <a:endParaRPr lang="ru-RU" sz="2000" dirty="0" smtClean="0">
              <a:effectLst/>
            </a:endParaRPr>
          </a:p>
          <a:p>
            <a:endParaRPr lang="ru-RU" dirty="0"/>
          </a:p>
        </p:txBody>
      </p:sp>
      <p:pic>
        <p:nvPicPr>
          <p:cNvPr id="3076" name="Picture 4" descr="http://opiobjektid.tptlive.ee/Paigaldised%28vene%29/images/img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7" y="2941585"/>
            <a:ext cx="435292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41648" y="5445224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/>
              </a:rPr>
              <a:t>Конструкция печи сопротивления периодического действия:</a:t>
            </a:r>
            <a:r>
              <a:rPr lang="ru-RU" dirty="0" smtClean="0">
                <a:effectLst/>
              </a:rPr>
              <a:t> 1 – нагревательные элементы; 2 – футеровка; 3 - теплоизоляция; 4 – жароустойчивый подовый камень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606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>
            <a:normAutofit fontScale="47500" lnSpcReduction="20000"/>
          </a:bodyPr>
          <a:lstStyle/>
          <a:p>
            <a:r>
              <a:rPr lang="ru-RU" sz="5100" dirty="0" smtClean="0">
                <a:effectLst/>
              </a:rPr>
              <a:t>Для термической обработки большого количества (партий) одинаковых изделий используются печи непрерывного действия (методические), в которой изделие движется от начала до конца печи без остановки. Преимуществом такой печи является большая производительность, поскольку нагрев изделий происходит равномерно, расход электроэнергии меньше, как правило, они автоматизированы. </a:t>
            </a:r>
            <a:endParaRPr lang="ru-RU" sz="5100" dirty="0" smtClean="0"/>
          </a:p>
          <a:p>
            <a:r>
              <a:rPr lang="ru-RU" sz="5100" dirty="0" smtClean="0">
                <a:effectLst/>
              </a:rPr>
              <a:t>В печах сопротивления, в которых температура не превышает 700°C, широко используется принудительная циркуляция газа при помощи вентиляторов. Вентиляторы устанавливаются как в камере печи, так и за её пределами, вместе с нагревателями.</a:t>
            </a:r>
            <a:r>
              <a:rPr lang="ru-RU" dirty="0" smtClean="0">
                <a:effectLst/>
              </a:rPr>
              <a:t> 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211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7"/>
            <a:ext cx="8229600" cy="2952328"/>
          </a:xfrm>
        </p:spPr>
        <p:txBody>
          <a:bodyPr>
            <a:normAutofit/>
          </a:bodyPr>
          <a:lstStyle/>
          <a:p>
            <a:r>
              <a:rPr lang="ru-RU" sz="2400" dirty="0"/>
              <a:t>2.  </a:t>
            </a:r>
            <a:r>
              <a:rPr lang="ru-RU" sz="2400" dirty="0" smtClean="0">
                <a:effectLst/>
              </a:rPr>
              <a:t>Печь сопротивления прямого нагрева, в которой изделие (труба или штырь) нагревается посредством пропускаемого по нему электрического тока. В этом случае нагревательные элементы как таковые отсутствуют. Электрическая энергия преобразуется в тепловую в самом нагреваемом изделии, что обеспечивает очень быстрый нагрев (за секунды).</a:t>
            </a:r>
            <a:endParaRPr lang="ru-RU" sz="2400" dirty="0"/>
          </a:p>
        </p:txBody>
      </p:sp>
      <p:pic>
        <p:nvPicPr>
          <p:cNvPr id="5122" name="Picture 2" descr="http://opiobjektid.tptlive.ee/Paigaldised%28vene%29/images/img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96952"/>
            <a:ext cx="2781400" cy="260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5600546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</a:rPr>
              <a:t>Конструкция печи сопротивления прямого нагрева: 1- обрабатываемая деталь; 2 – понижающий трансформатор; 3, 4 - контакты.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205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Классификация печей нагрева сопротивлением по технологическому назначению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 </a:t>
            </a:r>
            <a:r>
              <a:rPr lang="ru-RU" dirty="0"/>
              <a:t>технологическому назначению печи сопротивления косвенного нагрева можно разделить на три группы: </a:t>
            </a:r>
          </a:p>
          <a:p>
            <a:r>
              <a:rPr lang="ru-RU" dirty="0"/>
              <a:t>1) термические печи для различных видов термической и термохимической обработки черных и цветных металлов, стекла, керамики, металлокерамики, пластмасс и других материалов; </a:t>
            </a:r>
          </a:p>
          <a:p>
            <a:r>
              <a:rPr lang="ru-RU" dirty="0"/>
              <a:t>2) плавильные печи для плавки легкоплавких цветных металлов и химически активных тугоплавких металлов и сплавов; </a:t>
            </a:r>
          </a:p>
          <a:p>
            <a:r>
              <a:rPr lang="ru-RU" dirty="0"/>
              <a:t>3) сушильные печи для сушки лакокрасочных покрытий, литейных форм, обмазок сварочных электродов, металлокерамических изделий, эмалей и т. п.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807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Классификация электрических печей нагрева сопротивления по характеру работы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Электрические </a:t>
            </a:r>
            <a:r>
              <a:rPr lang="ru-RU" dirty="0"/>
              <a:t>печи сопротивления обычно используют для термической обработки изделий, которые должны изменять свою температуру в соответствие с заданным режимом обработки. По первому способу изделие помещается в камеру печи и изменяют температуру внутри камеры в соответствии с графиком обработки, потом изделие выпускают, загружают новое, цикл повторяется. Такой способ принят в печах периодического действия (садочные печи). Есть два вида садочных печей – камерные и шахтные.</a:t>
            </a:r>
          </a:p>
          <a:p>
            <a:r>
              <a:rPr lang="ru-RU" dirty="0"/>
              <a:t>Для печи периодического действия (садочной) характерно неизменное положение нагреваемого тела (садки) в течение всего времени пребывания в печи. Цикл работы печи включает загрузку, тепловую обработку по заданному режиму и выгрузку. Печь может работать круглосуточно (тогда циклы непрерывно следуют друг за другом) или с перерывами – в одну или две смены.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954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По второму способу камерные печи сопротивления создают несколько температурных зон в соответствии с требуемым графиком обработки изделия. Обрабатываемое изделие перемещается с заданной скоростью от загрузочного окна к разгрузочному. При такой организации процесса возможно движение изделий непрерывным потоком. Это печи непрерывного действия (методические). </a:t>
            </a:r>
          </a:p>
          <a:p>
            <a:r>
              <a:rPr lang="ru-RU" dirty="0"/>
              <a:t>Эти печи используют в условиях серийного производства, автоматизация технологического процесса предполагает обеспечение: </a:t>
            </a:r>
          </a:p>
          <a:p>
            <a:r>
              <a:rPr lang="ru-RU" dirty="0"/>
              <a:t>1. Автоматического перемещения изделия с заданной скоростью внутри печи. </a:t>
            </a:r>
          </a:p>
          <a:p>
            <a:r>
              <a:rPr lang="ru-RU" dirty="0"/>
              <a:t>2. Автоматическую подачу необработанных изделий и уборки обработанных. </a:t>
            </a:r>
          </a:p>
          <a:p>
            <a:r>
              <a:rPr lang="ru-RU" dirty="0"/>
              <a:t>3. Автоматическая стабилизация t° в температурных зонах печи. </a:t>
            </a:r>
          </a:p>
          <a:p>
            <a:r>
              <a:rPr lang="ru-RU" dirty="0"/>
              <a:t>Печи непрерывного действия особенно удобны для работы в поточных технологических линиях с металлообрабатывающими станками и другими агрегатами и устройствами.</a:t>
            </a:r>
          </a:p>
          <a:p>
            <a:endParaRPr lang="ru-RU" dirty="0"/>
          </a:p>
        </p:txBody>
      </p:sp>
      <p:pic>
        <p:nvPicPr>
          <p:cNvPr id="1026" name="Picture 2" descr="http://img17.imageshack.us/img17/6607/rusal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3912518" cy="260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mkom.ru/netcat_files/Image/2(4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03306"/>
            <a:ext cx="401955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6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5"/>
            <a:ext cx="8856984" cy="4392488"/>
          </a:xfrm>
        </p:spPr>
        <p:txBody>
          <a:bodyPr>
            <a:normAutofit fontScale="40000" lnSpcReduction="20000"/>
          </a:bodyPr>
          <a:lstStyle/>
          <a:p>
            <a:r>
              <a:rPr lang="ru-RU" sz="4000" b="1" dirty="0" err="1"/>
              <a:t>Колпаковая</a:t>
            </a:r>
            <a:r>
              <a:rPr lang="ru-RU" sz="4000" b="1" dirty="0"/>
              <a:t> печь</a:t>
            </a:r>
            <a:r>
              <a:rPr lang="ru-RU" sz="4000" dirty="0"/>
              <a:t> – печь периодического действия с открытым снизу подъемным нагревательным колпаком и неподвижным стендом. Нагреваемые детали (садка) 5 с помощью подъемно-транспортных устройств помещаются на стенд 1. Поверх них сначала устанавливается жаропрочный колпак – муфель 3, а затем основной колпак 2 камеры печи, выполненной из металлического каркаса с огнеупорной футеровкой. Нагревательные элементы 4 расположены по боковым стенкам колпака и в кладке стенда. Питание нагревательных элементов осуществляется с помощью гибких кабелей и штепсельных разъемов. </a:t>
            </a:r>
          </a:p>
          <a:p>
            <a:r>
              <a:rPr lang="ru-RU" sz="4000" dirty="0" smtClean="0"/>
              <a:t>По </a:t>
            </a:r>
            <a:r>
              <a:rPr lang="ru-RU" sz="4000" dirty="0"/>
              <a:t>окончании нагрева электропитание колпака отключается и он переносится на соседний стенд, где уже установлена очередная загрузка для нагрева. Остывание садки происходит на стенде под жароупорным муфелем, что обеспечивает необходимую скорость остывания. </a:t>
            </a:r>
          </a:p>
          <a:p>
            <a:r>
              <a:rPr lang="ru-RU" sz="4000" dirty="0"/>
              <a:t>В </a:t>
            </a:r>
            <a:r>
              <a:rPr lang="ru-RU" sz="4000" dirty="0" err="1"/>
              <a:t>колпаковых</a:t>
            </a:r>
            <a:r>
              <a:rPr lang="ru-RU" sz="4000" dirty="0"/>
              <a:t> печах при каждом цикле теряется лишь теплота, запасенная в муфеле и кладке стенда, что составляет 10–15 % от теплоты, запасенной в кладке колпака. </a:t>
            </a:r>
          </a:p>
          <a:p>
            <a:r>
              <a:rPr lang="ru-RU" sz="4000" dirty="0"/>
              <a:t>Мощность </a:t>
            </a:r>
            <a:r>
              <a:rPr lang="ru-RU" sz="4000" dirty="0" err="1"/>
              <a:t>колпаковых</a:t>
            </a:r>
            <a:r>
              <a:rPr lang="ru-RU" sz="4000" dirty="0"/>
              <a:t> печей достигает нескольких сотен киловатт. Благодаря тому что колпак и муфель могут быть герметизированы, нагрев и остывание садки можно проводить в защитной атмосфере. </a:t>
            </a:r>
          </a:p>
          <a:p>
            <a:endParaRPr lang="ru-RU" dirty="0"/>
          </a:p>
        </p:txBody>
      </p:sp>
      <p:pic>
        <p:nvPicPr>
          <p:cNvPr id="2050" name="Picture 2" descr="&amp;Pcy;&amp;iecy;&amp;chcy;&amp;icy; &amp;scy;&amp;ocy;&amp;pcy;&amp;rcy;&amp;ocy;&amp;tcy;&amp;icy;&amp;vcy;&amp;lcy;&amp;iecy;&amp;ncy;&amp;icy;&amp;yacy; &amp;pcy;&amp;iecy;&amp;rcy;&amp;icy;&amp;ocy;&amp;dcy;&amp;icy;&amp;chcy;&amp;iecy;&amp;scy;&amp;kcy;&amp;ocy;&amp;gcy;&amp;ocy; &amp;dcy;&amp;iecy;&amp;jcy;&amp;scy;&amp;tcy;&amp;vcy;&amp;icy;&amp;y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608228"/>
            <a:ext cx="4536504" cy="183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5589240"/>
            <a:ext cx="80149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Печи сопротивления периодического действия: а – </a:t>
            </a:r>
            <a:r>
              <a:rPr lang="ru-RU" sz="1600" dirty="0" err="1"/>
              <a:t>колпаковая</a:t>
            </a:r>
            <a:r>
              <a:rPr lang="ru-RU" sz="1600" dirty="0"/>
              <a:t>; б – элеваторная; в – камерная; г – шахтная; 1 – стенд; 2 – камера печи; 3 – жаропрочный муфель; 4 – нагревательные элементы; 5 – нагреваемое изделие (садка); 6 – опускающийся под; 7 – подъемное устройство; 8 – свод; 9 – механизм подъема свода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1179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>
            <a:normAutofit/>
          </a:bodyPr>
          <a:lstStyle/>
          <a:p>
            <a:r>
              <a:rPr lang="ru-RU" sz="1600" b="1" dirty="0" smtClean="0"/>
              <a:t>Элеваторная электропечь</a:t>
            </a:r>
            <a:r>
              <a:rPr lang="ru-RU" sz="1600" dirty="0" smtClean="0"/>
              <a:t> – </a:t>
            </a:r>
            <a:r>
              <a:rPr lang="ru-RU" sz="1600" dirty="0"/>
              <a:t>печь периодического действия с открытой снизу неподвижной камерой нагрева 2 и с опускающимся подом 6. Она представляет собой цилиндрическую или прямоугольную камеру, установленную на колоннах на высоте 3–4 м над уровнем пола цеха. </a:t>
            </a:r>
          </a:p>
          <a:p>
            <a:r>
              <a:rPr lang="ru-RU" sz="1600" dirty="0"/>
              <a:t>Под печи поднимается и опускается гидравлическим или электромеханическим подъемником, который установлен под камерой нагрева. Нагреваемые изделия – садку 5 нагружают на тележку, затем с помощью лебедки продвигают под печь и поднимают подъемником 7, вдвигая в камеру. По окончании технологического процесса под опускается и изделие снимается. </a:t>
            </a:r>
          </a:p>
          <a:p>
            <a:r>
              <a:rPr lang="ru-RU" sz="1600" dirty="0"/>
              <a:t>В низкотемпературных печах нагреватели 4 расположены на стенках. В высокотемпературных печах нагреватели расположены на стенках и в поду. </a:t>
            </a:r>
          </a:p>
          <a:p>
            <a:r>
              <a:rPr lang="ru-RU" sz="1600" dirty="0"/>
              <a:t>Элеваторные печи служат для отжига, эмалирования, цементации, обжига керамических изделий, спекания и металлизации деталей. </a:t>
            </a:r>
          </a:p>
          <a:p>
            <a:r>
              <a:rPr lang="ru-RU" sz="1600" dirty="0"/>
              <a:t>Печи комплектуются многоступенчатыми трансформаторами. </a:t>
            </a:r>
          </a:p>
          <a:p>
            <a:endParaRPr lang="ru-RU" dirty="0"/>
          </a:p>
        </p:txBody>
      </p:sp>
      <p:pic>
        <p:nvPicPr>
          <p:cNvPr id="3074" name="Picture 2" descr="http://www.shemz.ru/media/reach_page_media/2011/11/10/kie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94" y="4005064"/>
            <a:ext cx="3456384" cy="258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mirnagreva.ru/catalog/img/elevatornie-pech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429000"/>
            <a:ext cx="1924050" cy="332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15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9"/>
            <a:ext cx="8229600" cy="3528392"/>
          </a:xfrm>
        </p:spPr>
        <p:txBody>
          <a:bodyPr>
            <a:normAutofit/>
          </a:bodyPr>
          <a:lstStyle/>
          <a:p>
            <a:r>
              <a:rPr lang="ru-RU" sz="2000" b="1" dirty="0"/>
              <a:t>Камерная электропечь</a:t>
            </a:r>
            <a:r>
              <a:rPr lang="ru-RU" sz="2000" dirty="0"/>
              <a:t> – печь периодического действия с камерой нагрева, загрузка и разгрузка садки которой производятся в горизонтальном направлении. Камерная печь состоит из прямоугольной камеры 2 с огнеупорной футеровкой и теплоизоляцией, перекрытой сводом 8 и помещенной в металлический кожух. Печь загружается и выгружается через закрываемое дверцей отверстие в передней части. </a:t>
            </a:r>
          </a:p>
          <a:p>
            <a:r>
              <a:rPr lang="ru-RU" sz="2000" dirty="0"/>
              <a:t>В поду камерной печи обычно имеется жароупорная плита, на которой расположены нагреватели 4. В печах до 1000 К теплообмен обеспечивается за счет излучения или вынужденной конвекции, обеспечиваемой замкнутой циркуляцией печной атмосферы. </a:t>
            </a:r>
          </a:p>
          <a:p>
            <a:endParaRPr lang="ru-RU" dirty="0"/>
          </a:p>
        </p:txBody>
      </p:sp>
      <p:pic>
        <p:nvPicPr>
          <p:cNvPr id="4098" name="Picture 2" descr="http://www.tehnoterm.ru/img/1000-12-v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789039"/>
            <a:ext cx="3312368" cy="281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komponent-nov.ru/images/equipment/thermal/1153/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701941"/>
            <a:ext cx="2334051" cy="298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73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2736304"/>
          </a:xfrm>
        </p:spPr>
        <p:txBody>
          <a:bodyPr>
            <a:normAutofit/>
          </a:bodyPr>
          <a:lstStyle/>
          <a:p>
            <a:r>
              <a:rPr lang="ru-RU" sz="2800" b="1" dirty="0"/>
              <a:t>Шахтная печь</a:t>
            </a:r>
            <a:r>
              <a:rPr lang="ru-RU" sz="2800" dirty="0"/>
              <a:t> представляет собой круглую, квадратную или прямоугольную шахту. Корпус печи заглублен в землю и перекрывается сверху крышкой с затвором и электроприводом. Нагревательные элементы в ней установлены обычно по боковым стенкам.</a:t>
            </a:r>
            <a:endParaRPr lang="ru-RU" sz="2800" dirty="0"/>
          </a:p>
        </p:txBody>
      </p:sp>
      <p:pic>
        <p:nvPicPr>
          <p:cNvPr id="5122" name="Picture 2" descr="http://www.ua.all.biz/img/ua/catalog/83757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068960"/>
            <a:ext cx="5201618" cy="344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07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9"/>
            <a:ext cx="8229600" cy="3888432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/>
              <a:t>Электропечи сопротивления непрерывного действия (методические печи) </a:t>
            </a:r>
            <a:endParaRPr lang="ru-RU" sz="7200" dirty="0"/>
          </a:p>
          <a:p>
            <a:r>
              <a:rPr lang="ru-RU" sz="7200" dirty="0"/>
              <a:t>При установившемся технологическом процессе термообработки для увеличения производительности предпочтительно применять </a:t>
            </a:r>
            <a:r>
              <a:rPr lang="ru-RU" sz="7200" dirty="0" err="1"/>
              <a:t>непрерывнодействующие</a:t>
            </a:r>
            <a:r>
              <a:rPr lang="ru-RU" sz="7200" dirty="0"/>
              <a:t> печи. В зависимости от требований технологического процесса в таких печах кроме нагрева изделий до заданных температур можно производить выдержку при этой температуре, а также их охлаждение. В таком случае печи выполняют состоящими из нескольких зон, протяженность которых зависит от конкретных условий проведения технологического процесса. </a:t>
            </a:r>
          </a:p>
          <a:p>
            <a:r>
              <a:rPr lang="ru-RU" sz="7200" dirty="0"/>
              <a:t>Часто печи непрерывного действия объединяют в один полностью механизированный и автоматизированный агрегат, состоящий из нескольких печей. В частности, такая линия может включать в себя закалочную и отпускную печи, закалочный бак, моечную машину и сушилку. </a:t>
            </a:r>
          </a:p>
          <a:p>
            <a:r>
              <a:rPr lang="ru-RU" sz="7200" dirty="0"/>
              <a:t>Конструкции печей непрерывного действия различаются в основном механизмами перемещения нагреваемых изделий в рабочем пространстве печи. </a:t>
            </a:r>
          </a:p>
          <a:p>
            <a:endParaRPr lang="ru-RU" dirty="0"/>
          </a:p>
        </p:txBody>
      </p:sp>
      <p:pic>
        <p:nvPicPr>
          <p:cNvPr id="6146" name="Picture 2" descr="&amp;Ecy;&amp;lcy;&amp;iecy;&amp;kcy;&amp;tcy;&amp;rcy;&amp;ocy;&amp;pcy;&amp;iecy;&amp;chcy;&amp;icy; &amp;scy;&amp;ocy;&amp;pcy;&amp;rcy;&amp;ocy;&amp;tcy;&amp;icy;&amp;vcy;&amp;lcy;&amp;iecy;&amp;ncy;&amp;icy;&amp;yacy; &amp;ncy;&amp;iecy;&amp;pcy;&amp;rcy;&amp;iecy;&amp;rcy;&amp;ycy;&amp;vcy;&amp;ncy;&amp;ocy;&amp;gcy;&amp;ocy; &amp;dcy;&amp;iecy;&amp;jcy;&amp;scy;&amp;tcy;&amp;vcy;&amp;icy;&amp;yacy; (&amp;mcy;&amp;iecy;&amp;tcy;&amp;ocy;&amp;dcy;&amp;icy;&amp;chcy;&amp;iecy;&amp;scy;&amp;kcy;&amp;icy;&amp;iecy; &amp;pcy;&amp;iecy;&amp;chcy;&amp;icy;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54696"/>
            <a:ext cx="11430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equipnet.ru/netcat_files/Image/2010/%D0%BC%D0%B0%D1%80%D1%82/29/induktor/sd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54696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67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5"/>
            <a:ext cx="8229600" cy="4032448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/>
              <a:t>Конвейерная печь</a:t>
            </a:r>
            <a:r>
              <a:rPr lang="ru-RU" sz="7200" dirty="0"/>
              <a:t> – печь непрерывного действия с перемещением садки на горизонтальном конвейере. </a:t>
            </a:r>
          </a:p>
          <a:p>
            <a:r>
              <a:rPr lang="ru-RU" sz="7200" dirty="0" smtClean="0"/>
              <a:t>Под </a:t>
            </a:r>
            <a:r>
              <a:rPr lang="ru-RU" sz="7200" dirty="0"/>
              <a:t>печи представляет собой конвейер – полотно, натянутое между двумя валами, которые приводятся в движение специальными двигателями. Нагреваемые изделия укладываются на конвейер и передвигаются на нем через рабочее пространство печи. Конвейерная лента может быть выполнена плетеной из </a:t>
            </a:r>
            <a:r>
              <a:rPr lang="ru-RU" sz="7200" dirty="0" err="1"/>
              <a:t>нихромовой</a:t>
            </a:r>
            <a:r>
              <a:rPr lang="ru-RU" sz="7200" dirty="0"/>
              <a:t> сетки, штампованных пластин и соединяющих их прутков, а также для тяжелых нагреваемых изделий – из штампованных или литых цепных звеньев. </a:t>
            </a:r>
          </a:p>
          <a:p>
            <a:r>
              <a:rPr lang="ru-RU" sz="7200" dirty="0"/>
              <a:t>Конвейер размещается целиком в камере печи и не остывает. Однако валы конвейера находятся в очень тяжелых условиях и требуют водяного охлаждения. Поэтому часто концы конвейера выносят за пределы печи. В этом случае значительно облегчаются условия работы валов, но возрастают потери теплоты в связи с остыванием конвейера у разгрузочных и загрузочных концов. Нагреватели в конвейерных печах чаще всего размещаются на своде или в поду под верхней частью ленты конвейера, реже – на боковых стенках. </a:t>
            </a:r>
          </a:p>
          <a:p>
            <a:endParaRPr lang="ru-RU" dirty="0"/>
          </a:p>
        </p:txBody>
      </p:sp>
      <p:pic>
        <p:nvPicPr>
          <p:cNvPr id="7170" name="Picture 2" descr="&amp;Scy;&amp;khcy;&amp;iecy;&amp;mcy;&amp;acy; &amp;kcy;&amp;ocy;&amp;ncy;&amp;vcy;&amp;iecy;&amp;jcy;&amp;iecy;&amp;rcy;&amp;ncy;&amp;ocy;&amp;jcy; &amp;ecy;&amp;lcy;&amp;iecy;&amp;kcy;&amp;tcy;&amp;rcy;&amp;ocy;&amp;pcy;&amp;iecy;&amp;ch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221088"/>
            <a:ext cx="2990850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5589240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Схема конвейерной электропечи: 1 – теплоизолированный корпус; 2 – загрузочное окно; 3 – нагреваемое изделие; 4 – нагревательные элементы; 5 – конвейер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54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229600" cy="4525963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Конвейерные нагревательные печи в основном применяются для нагрева сравнительно мелких деталей до температуры около 1200 К. </a:t>
            </a:r>
          </a:p>
          <a:p>
            <a:r>
              <a:rPr lang="ru-RU" dirty="0" smtClean="0"/>
              <a:t>Для </a:t>
            </a:r>
            <a:r>
              <a:rPr lang="ru-RU" dirty="0"/>
              <a:t>высоких температур (выше 1400 К) применяются печи непрерывного действия с перемещением садки путем проталкивания вдоль рабочего пространства – толкательные печи. Они применяются для нагрева как мелких, так и крупных деталей. На поду таких печей устанавливаются направляющие в виде труб, рельсов или роликового пода, изготовленных из жароупорного материала, и по ним в сварных или литых специальных поддонах перемещаются нагреваемые изделия. </a:t>
            </a:r>
          </a:p>
          <a:p>
            <a:r>
              <a:rPr lang="ru-RU" dirty="0"/>
              <a:t>Перемещение поддонов обеспечивается электромеханическими или гидравлическими толкающими устройствами. Основное преимущество таких печей перед другими типами – их относительная простота, отсутствие сложных деталей из жароупорных материалов. Их недостатки – наличие поддонов, применение которых ведет к увеличению тепловых потерь и к повышенному расходу электрической энергии, ограниченный срок службы поддонов. </a:t>
            </a:r>
          </a:p>
          <a:p>
            <a:endParaRPr lang="ru-RU" dirty="0"/>
          </a:p>
        </p:txBody>
      </p:sp>
      <p:pic>
        <p:nvPicPr>
          <p:cNvPr id="8194" name="Picture 2" descr="&amp;Scy;&amp;khcy;&amp;iecy;&amp;mcy;&amp;acy; &amp;tcy;&amp;ocy;&amp;lcy;&amp;kcy;&amp;acy;&amp;tcy;&amp;iecy;&amp;lcy;&amp;softcy;&amp;ncy;&amp;ocy;&amp;jcy; &amp;pcy;&amp;iecy;&amp;ch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587" y="4472554"/>
            <a:ext cx="2899581" cy="147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5877272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Схема толкательной печи: 1 – толкатель с приводным механизмом; 2 – нагреваемые изделия; 3 – теплоизолированный корпус; 4 – нагревательные элементы; 5 – подина печи; 6 – закалочная ванна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10175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&amp;ecy;&amp;lcy;&amp;iecy;&amp;kcy;&amp;tcy;&amp;rcy;&amp;icy;&amp;chcy;&amp;iecy;&amp;scy;&amp;kcy;&amp;acy;&amp;yacy; &amp;pcy;&amp;iecy;&amp;chcy;&amp;softcy; &amp;ncy;&amp;acy;&amp;gcy;&amp;rcy;&amp;iecy;&amp;vcy;&amp;acy; &amp;scy;&amp;ocy;&amp;pcy;&amp;rcy;&amp;ocy;&amp;tcy;&amp;icy;&amp;vcy;&amp;lcy;&amp;iecy;&amp;ncy;&amp;icy;&amp;iecy;&amp;m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672"/>
            <a:ext cx="370691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upload.wikimedia.org/wikipedia/ru/b/b1/DCEA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436" y="188640"/>
            <a:ext cx="499059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www.zaomius.ru/images/thermal/products/300/shaft_hot_3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90" y="3861048"/>
            <a:ext cx="349034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www.ua.all.biz/img/ua/catalog/92759.jpeg?rrr=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963307"/>
            <a:ext cx="4032448" cy="264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87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upload.wikimedia.org/wikipedia/ru/9/93/EA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62950" cy="60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81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</TotalTime>
  <Words>1476</Words>
  <Application>Microsoft Office PowerPoint</Application>
  <PresentationFormat>Экран (4:3)</PresentationFormat>
  <Paragraphs>56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Электрические печи сопротивления</vt:lpstr>
      <vt:lpstr>Печи сопротивления    Печь сопротивления обязана своим названием принципу действия: электрический ток, проходит по активному сопротивлению нагревательного элемента, где электрическая энергия преобразуется в тепловую. Печи сопротивления находят широкое применение  при термической обработке материалов, для нагрева перед обработкой давлением, а также для сушки и плавки.   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печей нагрева сопротивлением по технологическому назначению </vt:lpstr>
      <vt:lpstr>Классификация электрических печей нагрева сопротивления по характеру работы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Электрические печи сопротивления</dc:title>
  <dc:creator>excess</dc:creator>
  <cp:lastModifiedBy>excess</cp:lastModifiedBy>
  <cp:revision>6</cp:revision>
  <dcterms:created xsi:type="dcterms:W3CDTF">2013-10-21T12:53:48Z</dcterms:created>
  <dcterms:modified xsi:type="dcterms:W3CDTF">2013-10-22T13:35:11Z</dcterms:modified>
</cp:coreProperties>
</file>